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74" r:id="rId4"/>
    <p:sldId id="275" r:id="rId5"/>
    <p:sldId id="276" r:id="rId6"/>
    <p:sldId id="260" r:id="rId7"/>
    <p:sldId id="261" r:id="rId8"/>
    <p:sldId id="258" r:id="rId9"/>
    <p:sldId id="279" r:id="rId10"/>
    <p:sldId id="280" r:id="rId11"/>
    <p:sldId id="312" r:id="rId12"/>
    <p:sldId id="313" r:id="rId13"/>
    <p:sldId id="316" r:id="rId14"/>
    <p:sldId id="314" r:id="rId15"/>
    <p:sldId id="317" r:id="rId16"/>
    <p:sldId id="318" r:id="rId17"/>
    <p:sldId id="281" r:id="rId18"/>
    <p:sldId id="321" r:id="rId19"/>
    <p:sldId id="264" r:id="rId20"/>
    <p:sldId id="320" r:id="rId21"/>
    <p:sldId id="323" r:id="rId22"/>
    <p:sldId id="322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24" r:id="rId40"/>
    <p:sldId id="299" r:id="rId41"/>
    <p:sldId id="300" r:id="rId42"/>
    <p:sldId id="301" r:id="rId43"/>
    <p:sldId id="302" r:id="rId44"/>
    <p:sldId id="304" r:id="rId45"/>
    <p:sldId id="307" r:id="rId46"/>
    <p:sldId id="308" r:id="rId47"/>
    <p:sldId id="309" r:id="rId48"/>
    <p:sldId id="310" r:id="rId49"/>
    <p:sldId id="306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iLynbDB2rhCmMuAI9OcK/2G0qm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524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576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596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673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12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725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554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207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779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764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306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331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481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38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171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142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214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2984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3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35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78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1939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7776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5100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1854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158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502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483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208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85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4490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2477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757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110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994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4171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768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3019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6708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6551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429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46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79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534af347fd_1_149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g1534af347fd_1_149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1534af347fd_1_149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g1534af347fd_1_149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g1534af347fd_1_149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534af347fd_1_154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g1534af347fd_1_154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g1534af347fd_1_154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g1534af347fd_1_154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g1534af347fd_1_154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g1534af347fd_1_154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34af347fd_1_155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g1534af347fd_1_1550"/>
          <p:cNvSpPr txBox="1">
            <a:spLocks noGrp="1"/>
          </p:cNvSpPr>
          <p:nvPr>
            <p:ph type="body" idx="1"/>
          </p:nvPr>
        </p:nvSpPr>
        <p:spPr>
          <a:xfrm rot="5400000">
            <a:off x="3832950" y="-1623149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g1534af347fd_1_15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g1534af347fd_1_15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g1534af347fd_1_15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34af347fd_1_1556"/>
          <p:cNvSpPr txBox="1">
            <a:spLocks noGrp="1"/>
          </p:cNvSpPr>
          <p:nvPr>
            <p:ph type="title"/>
          </p:nvPr>
        </p:nvSpPr>
        <p:spPr>
          <a:xfrm rot="5400000">
            <a:off x="8135950" y="1714489"/>
            <a:ext cx="58515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g1534af347fd_1_1556"/>
          <p:cNvSpPr txBox="1">
            <a:spLocks noGrp="1"/>
          </p:cNvSpPr>
          <p:nvPr>
            <p:ph type="body" idx="1"/>
          </p:nvPr>
        </p:nvSpPr>
        <p:spPr>
          <a:xfrm rot="5400000">
            <a:off x="2090701" y="-1155761"/>
            <a:ext cx="5851500" cy="87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g1534af347fd_1_155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g1534af347fd_1_155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g1534af347fd_1_155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534af347fd_1_148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g1534af347fd_1_148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g1534af347fd_1_148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g1534af347fd_1_148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g1534af347fd_1_148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1658" y="124775"/>
            <a:ext cx="1150566" cy="10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"/>
          <p:cNvPicPr preferRelativeResize="0"/>
          <p:nvPr/>
        </p:nvPicPr>
        <p:blipFill rotWithShape="1">
          <a:blip r:embed="rId4">
            <a:alphaModFix/>
          </a:blip>
          <a:srcRect l="16403" t="10322" r="21818" b="3602"/>
          <a:stretch/>
        </p:blipFill>
        <p:spPr>
          <a:xfrm>
            <a:off x="389776" y="162450"/>
            <a:ext cx="1404451" cy="11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1364821" y="2367605"/>
            <a:ext cx="10145306" cy="154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10160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2500"/>
              <a:buNone/>
            </a:pPr>
            <a:r>
              <a:rPr lang="pt-BR" sz="2800" b="1" dirty="0"/>
              <a:t>DESENVOLVIMENTO DE UM SISTEMA WEB PARA GERENCIAMENTO DE  NÚCLEOS DE INOVAÇÃO TECNOLÓGICA - GNIT  </a:t>
            </a:r>
            <a:endParaRPr sz="2800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3F79555-D598-A082-AD89-D47E4A3E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484" y="386531"/>
            <a:ext cx="8014847" cy="1143000"/>
          </a:xfrm>
        </p:spPr>
        <p:txBody>
          <a:bodyPr/>
          <a:lstStyle/>
          <a:p>
            <a:r>
              <a:rPr lang="pt-BR" sz="2400" b="1" dirty="0"/>
              <a:t>Universidade Federal de Alagoas</a:t>
            </a:r>
            <a:br>
              <a:rPr lang="pt-BR" sz="2400" b="1" dirty="0"/>
            </a:br>
            <a:r>
              <a:rPr lang="pt-BR" sz="2400" b="1" dirty="0"/>
              <a:t>Programa de Pós-Graduação em Propriedade Intelectual e Transferência de Tecnologia para Inovação </a:t>
            </a:r>
            <a:br>
              <a:rPr lang="pt-BR" dirty="0"/>
            </a:br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8FDBE986-AD43-5BE1-E5F2-B3F9135E2CBA}"/>
              </a:ext>
            </a:extLst>
          </p:cNvPr>
          <p:cNvSpPr txBox="1">
            <a:spLocks/>
          </p:cNvSpPr>
          <p:nvPr/>
        </p:nvSpPr>
        <p:spPr>
          <a:xfrm>
            <a:off x="6267907" y="4178698"/>
            <a:ext cx="729840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2000" b="1" dirty="0"/>
              <a:t>Mestrando: Danillo Gabriel Moreira Correia de Souza</a:t>
            </a:r>
            <a:br>
              <a:rPr lang="pt-BR" sz="2000" b="1" dirty="0"/>
            </a:br>
            <a:r>
              <a:rPr lang="pt-BR" sz="2000" b="1" dirty="0"/>
              <a:t>Orientador: Prof. Dr. João Paulo Lima Santos</a:t>
            </a:r>
          </a:p>
          <a:p>
            <a:pPr algn="l"/>
            <a:r>
              <a:rPr lang="pt-BR" sz="2000" b="1" dirty="0" err="1"/>
              <a:t>Co-orientadora</a:t>
            </a:r>
            <a:r>
              <a:rPr lang="pt-BR" sz="2000" b="1" dirty="0"/>
              <a:t>: Prof. Dr. Silvia Beatriz </a:t>
            </a:r>
            <a:r>
              <a:rPr lang="pt-BR" sz="2000" b="1" dirty="0" err="1"/>
              <a:t>Beger</a:t>
            </a:r>
            <a:r>
              <a:rPr lang="pt-BR" sz="2000" b="1" dirty="0"/>
              <a:t> Uchoa</a:t>
            </a:r>
            <a:endParaRPr lang="pt-BR" sz="4000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F4B4A960-84F4-BE9B-FF40-8A8A7AB7CB97}"/>
              </a:ext>
            </a:extLst>
          </p:cNvPr>
          <p:cNvSpPr txBox="1">
            <a:spLocks/>
          </p:cNvSpPr>
          <p:nvPr/>
        </p:nvSpPr>
        <p:spPr>
          <a:xfrm>
            <a:off x="1987107" y="6471469"/>
            <a:ext cx="8014847" cy="59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dirty="0"/>
              <a:t>Maceió</a:t>
            </a:r>
          </a:p>
          <a:p>
            <a:r>
              <a:rPr lang="pt-BR" sz="2400" b="1" dirty="0"/>
              <a:t>2022</a:t>
            </a:r>
            <a:br>
              <a:rPr lang="pt-BR" dirty="0"/>
            </a:b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FRONTEND</a:t>
            </a:r>
            <a:endParaRPr dirty="0"/>
          </a:p>
        </p:txBody>
      </p:sp>
      <p:pic>
        <p:nvPicPr>
          <p:cNvPr id="7" name="Google Shape;138;p8">
            <a:extLst>
              <a:ext uri="{FF2B5EF4-FFF2-40B4-BE49-F238E27FC236}">
                <a16:creationId xmlns:a16="http://schemas.microsoft.com/office/drawing/2014/main" id="{FB283359-2922-455C-AAEC-8E14CBBF1781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38500" y="2524229"/>
            <a:ext cx="57150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24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FRONTEND - HTML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E29BAA-9B01-3755-8683-806CB798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364" y="2538972"/>
            <a:ext cx="3574556" cy="40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47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FRONTEND - CSS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E6C8BD-5314-6F87-F992-D611936A7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903" y="2644877"/>
            <a:ext cx="8129983" cy="33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FRONTEND - JAVASCRIPT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2EB8E1-7AAF-7B57-3DD7-ECE95715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41" y="2366128"/>
            <a:ext cx="4424995" cy="42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FRONTEND - JAVASCRIPT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2EB8E1-7AAF-7B57-3DD7-ECE95715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41" y="2366128"/>
            <a:ext cx="4424995" cy="42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96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FRONTEND - JAVASCRIPT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2EB8E1-7AAF-7B57-3DD7-ECE95715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541" y="2366128"/>
            <a:ext cx="4424995" cy="42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8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FRONTEND - JAVASCRIPT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5A0227-51CE-04B6-D485-D6FC0B3A5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103" y="2396475"/>
            <a:ext cx="5316422" cy="42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36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FRONTEND - BOOTSTRAP</a:t>
            </a:r>
            <a:endParaRPr dirty="0"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6338" y="80802"/>
            <a:ext cx="1150566" cy="10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1920" y="80802"/>
            <a:ext cx="1046922" cy="10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5">
            <a:alphaModFix/>
          </a:blip>
          <a:srcRect l="16403" t="10322" r="21818" b="3602"/>
          <a:stretch/>
        </p:blipFill>
        <p:spPr>
          <a:xfrm>
            <a:off x="8309113" y="80801"/>
            <a:ext cx="1285461" cy="104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9">
            <a:extLst>
              <a:ext uri="{FF2B5EF4-FFF2-40B4-BE49-F238E27FC236}">
                <a16:creationId xmlns:a16="http://schemas.microsoft.com/office/drawing/2014/main" id="{34770EF9-F6B2-4094-8C59-CBAEEAA7580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5998" y="2457968"/>
            <a:ext cx="7870055" cy="351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585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FRONTEND - BOOTSTRAP</a:t>
            </a:r>
            <a:endParaRPr dirty="0"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6338" y="80802"/>
            <a:ext cx="1150566" cy="10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1920" y="80802"/>
            <a:ext cx="1046922" cy="104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5">
            <a:alphaModFix/>
          </a:blip>
          <a:srcRect l="16403" t="10322" r="21818" b="3602"/>
          <a:stretch/>
        </p:blipFill>
        <p:spPr>
          <a:xfrm>
            <a:off x="8309113" y="80801"/>
            <a:ext cx="1285461" cy="104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DB99D65-8F85-E81A-99AC-B13A0FB3C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773" y="2571993"/>
            <a:ext cx="6401355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31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BACKEND - PHP</a:t>
            </a:r>
            <a:endParaRPr b="1" dirty="0"/>
          </a:p>
        </p:txBody>
      </p:sp>
      <p:pic>
        <p:nvPicPr>
          <p:cNvPr id="159" name="Google Shape;159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81300" y="2159586"/>
            <a:ext cx="6904237" cy="4118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1291365" y="132135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CONTEXTUALIZAÇÃO</a:t>
            </a:r>
            <a:endParaRPr b="1" dirty="0"/>
          </a:p>
        </p:txBody>
      </p:sp>
      <p:pic>
        <p:nvPicPr>
          <p:cNvPr id="93" name="Google Shape;93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8126" t="7113" r="10430" b="11829"/>
          <a:stretch/>
        </p:blipFill>
        <p:spPr>
          <a:xfrm>
            <a:off x="1124796" y="3193002"/>
            <a:ext cx="2809461" cy="27962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315527BB-E83B-6CF7-058A-448C5CAE3D1C}"/>
              </a:ext>
            </a:extLst>
          </p:cNvPr>
          <p:cNvSpPr/>
          <p:nvPr/>
        </p:nvSpPr>
        <p:spPr>
          <a:xfrm>
            <a:off x="5447768" y="43487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D369F8-9643-75E3-0D9F-C66E6324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534" y="3193002"/>
            <a:ext cx="2604803" cy="2604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BACKEND - PHP</a:t>
            </a:r>
            <a:endParaRPr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A447A7-682A-BE87-C676-83C959F84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077" y="1891698"/>
            <a:ext cx="7898504" cy="42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31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BACKEND - PHP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CB1F02-71DA-AC05-D967-7E3A351B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62" y="1910531"/>
            <a:ext cx="6134632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9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BACKEND - PHP</a:t>
            </a:r>
            <a:endParaRPr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65E2A4-EEB8-6943-A4EA-A9ED336DE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A447A7-682A-BE87-C676-83C959F84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077" y="1891698"/>
            <a:ext cx="7898504" cy="42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33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Banco de Dados</a:t>
            </a:r>
            <a:endParaRPr b="1" dirty="0"/>
          </a:p>
        </p:txBody>
      </p:sp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D9562E42-5E6E-4F1E-A7BC-9A62FCAD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64" y="2210145"/>
            <a:ext cx="6447492" cy="332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8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GNIT – Visão Geral do Sistema</a:t>
            </a:r>
            <a:endParaRPr b="1" dirty="0"/>
          </a:p>
        </p:txBody>
      </p:sp>
      <p:sp>
        <p:nvSpPr>
          <p:cNvPr id="4" name="Google Shape;102;p4">
            <a:extLst>
              <a:ext uri="{FF2B5EF4-FFF2-40B4-BE49-F238E27FC236}">
                <a16:creationId xmlns:a16="http://schemas.microsoft.com/office/drawing/2014/main" id="{89E0D084-64C8-4D66-9EC0-CEA186DC61D8}"/>
              </a:ext>
            </a:extLst>
          </p:cNvPr>
          <p:cNvSpPr txBox="1">
            <a:spLocks/>
          </p:cNvSpPr>
          <p:nvPr/>
        </p:nvSpPr>
        <p:spPr>
          <a:xfrm>
            <a:off x="357807" y="2144622"/>
            <a:ext cx="11476383" cy="153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lvl="1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pt-BR" sz="1900" b="1" dirty="0"/>
              <a:t>O sistema se divide basicamente em 03 módulos:  </a:t>
            </a:r>
          </a:p>
          <a:p>
            <a:pPr marL="800100" lvl="1" indent="-342900" algn="just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Gestão de Acesso ao Sistema;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Gestão das Propriedades Intelectuais;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Gestão de Notificação.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F8DE3D-57F6-4014-8F68-4177DBDF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811045"/>
            <a:ext cx="6042632" cy="27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0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Acesso ao Sistema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CC65D2-5DCB-49E6-A6D1-F4AB4359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4" y="1976807"/>
            <a:ext cx="50101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6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Acesso ao Sistema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1859B9-94A7-4BE7-897F-336C58B3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42" y="1756021"/>
            <a:ext cx="39338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3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Acesso ao Sistema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92E972-7A34-40D5-A730-B8130DB5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58" y="1723054"/>
            <a:ext cx="94107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Acesso ao Sistema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92E972-7A34-40D5-A730-B8130DB5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58" y="1723054"/>
            <a:ext cx="94107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6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Acesso ao Sistema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F967C8-81F1-41BB-95B0-BC4F5C11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92" y="1829847"/>
            <a:ext cx="10168156" cy="38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0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1291365" y="132135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CONTEXTUALIZAÇÃO</a:t>
            </a:r>
            <a:endParaRPr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5924C9-B430-18D0-02EA-A6116CD50570}"/>
              </a:ext>
            </a:extLst>
          </p:cNvPr>
          <p:cNvSpPr txBox="1"/>
          <p:nvPr/>
        </p:nvSpPr>
        <p:spPr>
          <a:xfrm>
            <a:off x="361253" y="2858149"/>
            <a:ext cx="1082836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Propriedade Intelectual é o direito do criador sobre suas criações. Na atual sociedade, é  uma peça importante na promoção da inovação na indústria, sendo fundamental para o  desenvolvimento e competitividade não só das empresas, mas também do país.  (JUNGMANN; BONETTI, 2010).</a:t>
            </a:r>
          </a:p>
          <a:p>
            <a:pPr algn="just">
              <a:lnSpc>
                <a:spcPct val="90000"/>
              </a:lnSpc>
              <a:buClr>
                <a:schemeClr val="accent1"/>
              </a:buClr>
              <a:buSzPts val="3200"/>
            </a:pPr>
            <a:endParaRPr lang="pt-BR" sz="20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342900" indent="-342900" algn="just">
              <a:lnSpc>
                <a:spcPct val="90000"/>
              </a:lnSpc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1"/>
                </a:solidFill>
                <a:latin typeface="Calibri"/>
                <a:cs typeface="Calibri"/>
              </a:rPr>
              <a:t>Atualmente, no Brasil, de acordo com a lei nº 10.973, que trata dos estímulos à inovação,  à pesquisa, ao desenvolvimento científico, à capacitação tecnológica e científica, define  as instituições Científicas e Tecnológicas (</a:t>
            </a:r>
            <a:r>
              <a:rPr lang="pt-BR" sz="2000" dirty="0" err="1">
                <a:solidFill>
                  <a:schemeClr val="dk1"/>
                </a:solidFill>
                <a:latin typeface="Calibri"/>
                <a:cs typeface="Calibri"/>
              </a:rPr>
              <a:t>ICTs</a:t>
            </a:r>
            <a:r>
              <a:rPr lang="pt-BR" sz="2000" dirty="0">
                <a:solidFill>
                  <a:schemeClr val="dk1"/>
                </a:solidFill>
                <a:latin typeface="Calibri"/>
                <a:cs typeface="Calibri"/>
              </a:rPr>
              <a:t>) como todo órgão ou entidade que tenha  como missão institucional a pesquisa aplicada ou básica de caráter científico ou  tecnológico, e salienta que estas mesmas deverão possuir Núcleo de Inovação  Tecnológica (NIT) próprio ou em associação com outros </a:t>
            </a:r>
            <a:r>
              <a:rPr lang="pt-BR" sz="2000" dirty="0" err="1">
                <a:solidFill>
                  <a:schemeClr val="dk1"/>
                </a:solidFill>
                <a:latin typeface="Calibri"/>
                <a:cs typeface="Calibri"/>
              </a:rPr>
              <a:t>ICTs</a:t>
            </a:r>
            <a:r>
              <a:rPr lang="pt-BR" sz="2000" dirty="0">
                <a:solidFill>
                  <a:schemeClr val="dk1"/>
                </a:solidFill>
                <a:latin typeface="Calibri"/>
                <a:cs typeface="Calibri"/>
              </a:rPr>
              <a:t> para fazer a gestão da sua  política de inovação. (BRASIL, 2004) </a:t>
            </a:r>
          </a:p>
          <a:p>
            <a:br>
              <a:rPr lang="pt-BR" sz="2800" dirty="0"/>
            </a:br>
            <a:endParaRPr lang="pt-BR" sz="20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1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Acesso ao Sistema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126BB2-17F7-4DF7-933D-A399718A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92" y="1629239"/>
            <a:ext cx="94011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8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Propriedades Intelectuais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C354A-F654-48DC-9695-3FA1B46E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4" y="1974882"/>
            <a:ext cx="87820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3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Propriedades Intelectuais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0C6A76-2962-451E-B433-881E6402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07" y="1761153"/>
            <a:ext cx="92964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Propriedades Intelectuais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6CB96F-A589-4BC5-81C3-1BA8BF7E2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413" y="1629239"/>
            <a:ext cx="7681172" cy="50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6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Propriedades Intelectuais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65F952-7946-475E-8C1B-87F20A581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07" y="1945180"/>
            <a:ext cx="9845985" cy="44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79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Propriedades Intelectuais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6C4996-9038-4AC7-B55E-2B4D58B1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22" y="1922431"/>
            <a:ext cx="9716754" cy="44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Propriedades Intelectuais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C75C3B-7052-4B71-BCBC-0CFA9AE9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957" y="1549893"/>
            <a:ext cx="90106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Propriedades Intelectuais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637DCC-1D0B-4195-A1B7-3A7C7E77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43" y="1744003"/>
            <a:ext cx="9875409" cy="45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6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Propriedades Intelectuais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47B706-0758-44EA-B569-86600B10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13" y="1808363"/>
            <a:ext cx="97059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3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Notificação – Revista INPI</a:t>
            </a:r>
            <a:endParaRPr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C20DC4-7CAF-F202-AB97-FDE56922C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61" y="2002167"/>
            <a:ext cx="5423406" cy="42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28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1291365" y="132135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CONTEXTUALIZAÇÃO</a:t>
            </a:r>
            <a:endParaRPr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C26BE8-2132-51F9-4CE9-6DD4AAE57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422" y="2830595"/>
            <a:ext cx="4958056" cy="36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06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Gestão de Notificação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71499D-2D8B-49D6-9D3C-4A196647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28" y="1808182"/>
            <a:ext cx="9318822" cy="46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RESULTADOS ESPERADOS</a:t>
            </a:r>
            <a:endParaRPr b="1" dirty="0"/>
          </a:p>
        </p:txBody>
      </p:sp>
      <p:sp>
        <p:nvSpPr>
          <p:cNvPr id="4" name="Google Shape;102;p4">
            <a:extLst>
              <a:ext uri="{FF2B5EF4-FFF2-40B4-BE49-F238E27FC236}">
                <a16:creationId xmlns:a16="http://schemas.microsoft.com/office/drawing/2014/main" id="{D9FE8A23-DE63-4B52-9F7E-9A5B5F18DDF8}"/>
              </a:ext>
            </a:extLst>
          </p:cNvPr>
          <p:cNvSpPr txBox="1">
            <a:spLocks/>
          </p:cNvSpPr>
          <p:nvPr/>
        </p:nvSpPr>
        <p:spPr>
          <a:xfrm>
            <a:off x="357807" y="2064541"/>
            <a:ext cx="11476383" cy="298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Concluir Desenvolvimento do GNIT;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Solicitar Registro de Programa de Computador junto ao INPI;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Validar o sistema web em ambiente de produção junto ao Instituto Federal de Alagoas.</a:t>
            </a:r>
          </a:p>
        </p:txBody>
      </p:sp>
    </p:spTree>
    <p:extLst>
      <p:ext uri="{BB962C8B-B14F-4D97-AF65-F5344CB8AC3E}">
        <p14:creationId xmlns:p14="http://schemas.microsoft.com/office/powerpoint/2010/main" val="392619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CONSIDERAÇÕES FINAIS</a:t>
            </a:r>
            <a:endParaRPr b="1" dirty="0"/>
          </a:p>
        </p:txBody>
      </p:sp>
      <p:pic>
        <p:nvPicPr>
          <p:cNvPr id="4" name="Imagem 3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B346AA3C-883C-4C30-ACD7-D2EEAE53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19" y="2162914"/>
            <a:ext cx="3295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1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CRONOGRAMA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5E6EE9-B299-4DDC-A936-E87FF75E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910" y="2177895"/>
            <a:ext cx="9165449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74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REFERÊNCIAS</a:t>
            </a:r>
            <a:endParaRPr b="1" dirty="0"/>
          </a:p>
        </p:txBody>
      </p:sp>
      <p:sp>
        <p:nvSpPr>
          <p:cNvPr id="3" name="Google Shape;102;p4">
            <a:extLst>
              <a:ext uri="{FF2B5EF4-FFF2-40B4-BE49-F238E27FC236}">
                <a16:creationId xmlns:a16="http://schemas.microsoft.com/office/drawing/2014/main" id="{E0A972D1-2AB0-497B-9AAE-4DDB11067F5F}"/>
              </a:ext>
            </a:extLst>
          </p:cNvPr>
          <p:cNvSpPr txBox="1">
            <a:spLocks/>
          </p:cNvSpPr>
          <p:nvPr/>
        </p:nvSpPr>
        <p:spPr>
          <a:xfrm>
            <a:off x="119019" y="1629239"/>
            <a:ext cx="11476383" cy="522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BOOTSTRAP. Build fast, </a:t>
            </a:r>
            <a:r>
              <a:rPr lang="pt-BR" sz="1900" dirty="0" err="1"/>
              <a:t>responsive</a:t>
            </a:r>
            <a:r>
              <a:rPr lang="pt-BR" sz="1900" dirty="0"/>
              <a:t> sites </a:t>
            </a:r>
            <a:r>
              <a:rPr lang="pt-BR" sz="1900" dirty="0" err="1"/>
              <a:t>with</a:t>
            </a:r>
            <a:r>
              <a:rPr lang="pt-BR" sz="1900" dirty="0"/>
              <a:t> </a:t>
            </a:r>
            <a:r>
              <a:rPr lang="pt-BR" sz="1900" dirty="0" err="1"/>
              <a:t>Bootstrap</a:t>
            </a:r>
            <a:r>
              <a:rPr lang="pt-BR" sz="1900" dirty="0"/>
              <a:t>. Disponível em: https://getbootstrap.com. Acesso em: 30 de Jul. 2022. 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BORTOLINI, Heron Vinícius et al. Análise da implementação e operação dos núcleos de inovação tecnológica (</a:t>
            </a:r>
            <a:r>
              <a:rPr lang="pt-BR" sz="1900" dirty="0" err="1"/>
              <a:t>NITs</a:t>
            </a:r>
            <a:r>
              <a:rPr lang="pt-BR" sz="1900" dirty="0"/>
              <a:t>) no Brasil: Estrutura, gestão e relação com o setor produtivo. Monografia apresentada à Universidade Federal de Santa Catarina. Florianópolis, 2013.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BRASIL. Lei nº. 9.610, de 19 de fevereiro de 1998. Altera, atualiza e consolida a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legislação sobre direitos autorais e dá outras providências. Diário Oficial da República Federativa do Brasil, Brasília, DF, 19 fev. 1998. Disponível em: &lt;http://www.planalto.gov.br/ccivil_03/leis/l9610.htm&gt;. Acesso em: 18 de jul. 2022.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BRASIL. Lei nº. 9.279, de 14 de maio de 1996. Regula direitos e obrigações relativos à propriedade industrial. Diário Oficial da República Federativa do Brasil, Brasília, DF, 14 maio. 1998. Disponível em: &lt; http://www.planalto.gov.br/ccivil_03/leis/l9279.htm&gt;. Acesso em: 18 de jul. de 2022.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1900" dirty="0"/>
          </a:p>
          <a:p>
            <a:pPr marL="457200" lvl="1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79398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REFERÊNCIAS</a:t>
            </a:r>
            <a:endParaRPr b="1" dirty="0"/>
          </a:p>
        </p:txBody>
      </p:sp>
      <p:sp>
        <p:nvSpPr>
          <p:cNvPr id="3" name="Google Shape;102;p4">
            <a:extLst>
              <a:ext uri="{FF2B5EF4-FFF2-40B4-BE49-F238E27FC236}">
                <a16:creationId xmlns:a16="http://schemas.microsoft.com/office/drawing/2014/main" id="{E0A972D1-2AB0-497B-9AAE-4DDB11067F5F}"/>
              </a:ext>
            </a:extLst>
          </p:cNvPr>
          <p:cNvSpPr txBox="1">
            <a:spLocks/>
          </p:cNvSpPr>
          <p:nvPr/>
        </p:nvSpPr>
        <p:spPr>
          <a:xfrm>
            <a:off x="119019" y="1629239"/>
            <a:ext cx="11476383" cy="522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BRASIL. Lei nº. 9.609, de 19 de fevereiro de 1998. Dispõe sobre a proteção da propriedade intelectual de programa de computador, sua comercialização no País, e dá outras providências. Diário Oficial da República Federativa do Brasil, Brasília, DF, 19 fev. 1998. Disponível em: &lt;http://www.planalto.gov.br/ccivil_03/leis/l9609.htm &gt;. Acesso em: 18 de jul. 2022.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BRASIL. Lei nº 9.610, de 19 de fevereiro 2007. Altera, atualiza e consolida a legislação sobre direitos autorais e dá outras providências. Diário Oficial da República Federativa do Brasil, Brasília, DF, 31 de maio 2007.Disponível em: &lt;http://www.planalto.gov.br/ccivil_03/leis/l9610.htm.&gt; Acesso em: 18 de jul. de 2022.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BRASIL. Lei nº. 9.456, de 25 de abril de 1997. Institui a Lei de Proteção de Cultivares e dá outras providências. Diário Oficial da República Federativa do Brasil, Brasília, DF, 25 abr. 1997. Disponível em: &lt;http://www.planalto.gov.br/ccivil_03/LEIS/L9456.htm&gt;. Acesso em: 18 de jul. de 2022.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BRASIL. Lei nº. 10.973, de 02 de dezembro de 2004. Dispõe sobre incentivos à inovação e à pesquisa científica e tecnológica no ambiente produtivo e dá outras providências. Diário Oficial da República Federativa do Brasil, Brasília, DF, 02 dez. de 2004. Disponível em: &lt;http://www.planalto.gov.br/ccivil_03/LEIS/L9456.htm&gt;. Acesso em: 21 de ago. de 2020.</a:t>
            </a:r>
          </a:p>
          <a:p>
            <a:pPr marL="457200" lvl="1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15531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REFERÊNCIAS</a:t>
            </a:r>
            <a:endParaRPr b="1" dirty="0"/>
          </a:p>
        </p:txBody>
      </p:sp>
      <p:sp>
        <p:nvSpPr>
          <p:cNvPr id="3" name="Google Shape;102;p4">
            <a:extLst>
              <a:ext uri="{FF2B5EF4-FFF2-40B4-BE49-F238E27FC236}">
                <a16:creationId xmlns:a16="http://schemas.microsoft.com/office/drawing/2014/main" id="{E0A972D1-2AB0-497B-9AAE-4DDB11067F5F}"/>
              </a:ext>
            </a:extLst>
          </p:cNvPr>
          <p:cNvSpPr txBox="1">
            <a:spLocks/>
          </p:cNvSpPr>
          <p:nvPr/>
        </p:nvSpPr>
        <p:spPr>
          <a:xfrm>
            <a:off x="119019" y="1629239"/>
            <a:ext cx="11476383" cy="522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DE SOUZA, Pedro Menezes Ribeiro. Um estudo sobre padrões e tecnologias para o desenvolvimento web-front-end. 2016. Tese de Doutorado. Universidade Federal do Rio de Janeiro.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CGCOM. Guia básico de indicação geográfica. INPI, 18 de jun. 2019. Disponível em: &lt;https://www.gov.br/</a:t>
            </a:r>
            <a:r>
              <a:rPr lang="pt-BR" sz="1900" dirty="0" err="1"/>
              <a:t>inpi</a:t>
            </a:r>
            <a:r>
              <a:rPr lang="pt-BR" sz="1900" dirty="0"/>
              <a:t>/</a:t>
            </a:r>
            <a:r>
              <a:rPr lang="pt-BR" sz="1900" dirty="0" err="1"/>
              <a:t>ptbr</a:t>
            </a:r>
            <a:r>
              <a:rPr lang="pt-BR" sz="1900" dirty="0"/>
              <a:t>/</a:t>
            </a:r>
            <a:r>
              <a:rPr lang="pt-BR" sz="1900" dirty="0" err="1"/>
              <a:t>servicos</a:t>
            </a:r>
            <a:r>
              <a:rPr lang="pt-BR" sz="1900" dirty="0"/>
              <a:t>/</a:t>
            </a:r>
            <a:r>
              <a:rPr lang="pt-BR" sz="1900" dirty="0" err="1"/>
              <a:t>indicaçõesgeograficas</a:t>
            </a:r>
            <a:r>
              <a:rPr lang="pt-BR" sz="1900" dirty="0"/>
              <a:t>/</a:t>
            </a:r>
            <a:r>
              <a:rPr lang="pt-BR" sz="1900" dirty="0" err="1"/>
              <a:t>guiabasico</a:t>
            </a:r>
            <a:r>
              <a:rPr lang="pt-BR" sz="1900" dirty="0"/>
              <a:t>#:~:text=Entenda,por%20aquele%20produto%20ou%20servi%C3%A7o.&gt;.Acesso em: 18 de </a:t>
            </a:r>
            <a:r>
              <a:rPr lang="pt-BR" sz="1900" dirty="0" err="1"/>
              <a:t>jul</a:t>
            </a:r>
            <a:r>
              <a:rPr lang="pt-BR" sz="1900" dirty="0"/>
              <a:t> 2022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EIS, D. O caminho das pedras para ser um </a:t>
            </a:r>
            <a:r>
              <a:rPr lang="pt-BR" sz="1900" dirty="0" err="1"/>
              <a:t>dev</a:t>
            </a:r>
            <a:r>
              <a:rPr lang="pt-BR" sz="1900" dirty="0"/>
              <a:t> Front-End. [</a:t>
            </a:r>
            <a:r>
              <a:rPr lang="pt-BR" sz="1900" dirty="0" err="1"/>
              <a:t>S.l</a:t>
            </a:r>
            <a:r>
              <a:rPr lang="pt-BR" sz="1900" dirty="0"/>
              <a:t>.]: Casa do Código, 2015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FERREIRA, </a:t>
            </a:r>
            <a:r>
              <a:rPr lang="pt-BR" sz="1900" dirty="0" err="1"/>
              <a:t>Haline</a:t>
            </a:r>
            <a:r>
              <a:rPr lang="pt-BR" sz="1900" dirty="0"/>
              <a:t> Kelly; ZUCHI, </a:t>
            </a:r>
            <a:r>
              <a:rPr lang="pt-BR" sz="1900" dirty="0" err="1"/>
              <a:t>Jederson</a:t>
            </a:r>
            <a:r>
              <a:rPr lang="pt-BR" sz="1900" dirty="0"/>
              <a:t> Donizete. Análise Comparativa entre Frameworks </a:t>
            </a:r>
            <a:r>
              <a:rPr lang="pt-BR" sz="1900" dirty="0" err="1"/>
              <a:t>Frontend</a:t>
            </a:r>
            <a:r>
              <a:rPr lang="pt-BR" sz="1900" dirty="0"/>
              <a:t> baseados em </a:t>
            </a:r>
            <a:r>
              <a:rPr lang="pt-BR" sz="1900" dirty="0" err="1"/>
              <a:t>JavaScript</a:t>
            </a:r>
            <a:r>
              <a:rPr lang="pt-BR" sz="1900" dirty="0"/>
              <a:t> para Aplicações Web. Revista Interface Tecnológica, v. 15, n. 2, p. 111-123, 2018.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FLANAGAN, David. </a:t>
            </a:r>
            <a:r>
              <a:rPr lang="pt-BR" sz="1900" dirty="0" err="1"/>
              <a:t>JavaScript</a:t>
            </a:r>
            <a:r>
              <a:rPr lang="pt-BR" sz="1900" dirty="0"/>
              <a:t>: o guia definitivo. Bookman Editora, 2004. FLATSCHART, Fábio. HTML 5-Embarque Imediato. </a:t>
            </a:r>
            <a:r>
              <a:rPr lang="pt-BR" sz="1900" dirty="0" err="1"/>
              <a:t>Brasport</a:t>
            </a:r>
            <a:r>
              <a:rPr lang="pt-BR" sz="1900" dirty="0"/>
              <a:t>, 2011. 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GESTEC, Sistema GESTEC, disponível em: https://gestec-nit.cdts.fiocruz.br/. Acesso em: 30 de Jul. 2022.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GOBACKLOG. Desenvolvimento </a:t>
            </a:r>
            <a:r>
              <a:rPr lang="pt-BR" sz="1900" dirty="0" err="1"/>
              <a:t>back-end</a:t>
            </a:r>
            <a:r>
              <a:rPr lang="pt-BR" sz="1900" dirty="0"/>
              <a:t>: Um guia para empreendedores 2020. Disponível em: https://gobacklog.com/blog/back-end-guia-para-empreendedores/ . Acesso em: 27 ago. 2022.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GONZATTO, Rodrigo </a:t>
            </a:r>
            <a:r>
              <a:rPr lang="pt-BR" sz="1900" dirty="0" err="1"/>
              <a:t>Freese</a:t>
            </a:r>
            <a:r>
              <a:rPr lang="pt-BR" sz="1900" dirty="0"/>
              <a:t>; COSTA, Karla da Cruz. Arquitetura de Informação sem </a:t>
            </a:r>
            <a:r>
              <a:rPr lang="pt-BR" sz="1900" dirty="0" err="1"/>
              <a:t>Wireframe</a:t>
            </a:r>
            <a:r>
              <a:rPr lang="pt-BR" sz="1900" dirty="0"/>
              <a:t>. Perspectivas em Gestão &amp; Conhecimento, João Pessoa, v. 1, Número Especial, p. 160-181, out. 2011.</a:t>
            </a:r>
          </a:p>
        </p:txBody>
      </p:sp>
    </p:spTree>
    <p:extLst>
      <p:ext uri="{BB962C8B-B14F-4D97-AF65-F5344CB8AC3E}">
        <p14:creationId xmlns:p14="http://schemas.microsoft.com/office/powerpoint/2010/main" val="413377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REFERÊNCIAS</a:t>
            </a:r>
            <a:endParaRPr b="1" dirty="0"/>
          </a:p>
        </p:txBody>
      </p:sp>
      <p:sp>
        <p:nvSpPr>
          <p:cNvPr id="3" name="Google Shape;102;p4">
            <a:extLst>
              <a:ext uri="{FF2B5EF4-FFF2-40B4-BE49-F238E27FC236}">
                <a16:creationId xmlns:a16="http://schemas.microsoft.com/office/drawing/2014/main" id="{E0A972D1-2AB0-497B-9AAE-4DDB11067F5F}"/>
              </a:ext>
            </a:extLst>
          </p:cNvPr>
          <p:cNvSpPr txBox="1">
            <a:spLocks/>
          </p:cNvSpPr>
          <p:nvPr/>
        </p:nvSpPr>
        <p:spPr>
          <a:xfrm>
            <a:off x="119019" y="1629239"/>
            <a:ext cx="11476383" cy="522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JUNGMANN, Diana de Mello; BONETTI, Esther. Inovação e propriedade </a:t>
            </a:r>
            <a:r>
              <a:rPr lang="pt-BR" sz="1900" dirty="0" err="1"/>
              <a:t>intelectual:guia</a:t>
            </a:r>
            <a:r>
              <a:rPr lang="pt-BR" sz="1900" dirty="0"/>
              <a:t> para o docente. Brasília: SENAI, 2010. 93 p.: </a:t>
            </a:r>
            <a:r>
              <a:rPr lang="pt-BR" sz="1900" dirty="0" err="1"/>
              <a:t>il.MORETO</a:t>
            </a:r>
            <a:r>
              <a:rPr lang="pt-BR" sz="1900" dirty="0"/>
              <a:t>, Silvio. </a:t>
            </a:r>
            <a:r>
              <a:rPr lang="pt-BR" sz="1900" dirty="0" err="1"/>
              <a:t>Bootstrap</a:t>
            </a:r>
            <a:r>
              <a:rPr lang="pt-BR" sz="1900" dirty="0"/>
              <a:t> 4 </a:t>
            </a:r>
            <a:r>
              <a:rPr lang="pt-BR" sz="1900" dirty="0" err="1"/>
              <a:t>By</a:t>
            </a:r>
            <a:r>
              <a:rPr lang="pt-BR" sz="1900" dirty="0"/>
              <a:t> </a:t>
            </a:r>
            <a:r>
              <a:rPr lang="pt-BR" sz="1900" dirty="0" err="1"/>
              <a:t>Example</a:t>
            </a:r>
            <a:r>
              <a:rPr lang="pt-BR" sz="1900" dirty="0"/>
              <a:t>. </a:t>
            </a:r>
            <a:r>
              <a:rPr lang="pt-BR" sz="1900" dirty="0" err="1"/>
              <a:t>Packt</a:t>
            </a:r>
            <a:r>
              <a:rPr lang="pt-BR" sz="1900" dirty="0"/>
              <a:t> </a:t>
            </a:r>
            <a:r>
              <a:rPr lang="pt-BR" sz="1900" dirty="0" err="1"/>
              <a:t>Publishing</a:t>
            </a:r>
            <a:r>
              <a:rPr lang="pt-BR" sz="1900" dirty="0"/>
              <a:t> </a:t>
            </a:r>
            <a:r>
              <a:rPr lang="pt-BR" sz="1900" dirty="0" err="1"/>
              <a:t>Ltd</a:t>
            </a:r>
            <a:r>
              <a:rPr lang="pt-BR" sz="1900" dirty="0"/>
              <a:t>, 2016.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NETX4. Por que desenvolver meu site em PHP? Disponível </a:t>
            </a:r>
            <a:r>
              <a:rPr lang="pt-BR" sz="1900" dirty="0" err="1"/>
              <a:t>em:https</a:t>
            </a:r>
            <a:r>
              <a:rPr lang="pt-BR" sz="1900" dirty="0"/>
              <a:t>://www.next4.com.br/criacao-de-sites-por-que-desenvolver-meu-site-em-php/.Acesso em: 31 jul. 2022.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NITDESK, Sistema para Gestão de </a:t>
            </a:r>
            <a:r>
              <a:rPr lang="pt-BR" sz="1900" dirty="0" err="1"/>
              <a:t>NITs</a:t>
            </a:r>
            <a:r>
              <a:rPr lang="pt-BR" sz="1900" dirty="0"/>
              <a:t>. Disponível em: &lt;http://www.nitdesk.com.br/&gt;. Acesso em: 30 de </a:t>
            </a:r>
            <a:r>
              <a:rPr lang="pt-BR" sz="1900" dirty="0" err="1"/>
              <a:t>jul</a:t>
            </a:r>
            <a:r>
              <a:rPr lang="pt-BR" sz="1900" dirty="0"/>
              <a:t> de 2022.PHP. O que é o PHP?. Disponível em: https://www.php.net/manual/</a:t>
            </a:r>
            <a:r>
              <a:rPr lang="pt-BR" sz="1900" dirty="0" err="1"/>
              <a:t>pt_BR</a:t>
            </a:r>
            <a:r>
              <a:rPr lang="pt-BR" sz="1900" dirty="0"/>
              <a:t>. Acesso em:27 de </a:t>
            </a:r>
            <a:r>
              <a:rPr lang="pt-BR" sz="1900" dirty="0" err="1"/>
              <a:t>ago</a:t>
            </a:r>
            <a:r>
              <a:rPr lang="pt-BR" sz="1900" dirty="0"/>
              <a:t> de 2022.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SAKAMOTO, Mário et al. Melhoria contínua da qualidade no processo de produção da camada Back-</a:t>
            </a:r>
            <a:r>
              <a:rPr lang="pt-BR" sz="1900" dirty="0" err="1"/>
              <a:t>end</a:t>
            </a:r>
            <a:r>
              <a:rPr lang="pt-BR" sz="1900" dirty="0"/>
              <a:t> de sistemas web em arquitetura REST. 2018.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SCHWABER, Ken; SUTHERLAND, Jeff. Um guia definitivo para o Scrum: As regras do jogo. 2013. p. 19. Disponível em: &lt;https://www.scrumguides.org/</a:t>
            </a:r>
            <a:r>
              <a:rPr lang="pt-BR" sz="1900" dirty="0" err="1"/>
              <a:t>docs</a:t>
            </a:r>
            <a:r>
              <a:rPr lang="pt-BR" sz="1900" dirty="0"/>
              <a:t>/</a:t>
            </a:r>
            <a:r>
              <a:rPr lang="pt-BR" sz="1900" dirty="0" err="1"/>
              <a:t>scrumguide</a:t>
            </a:r>
            <a:r>
              <a:rPr lang="pt-BR" sz="1900" dirty="0"/>
              <a:t>/v1/Scrum-Guide-Portuguese-BR.pdf&gt;. Acesso em: 21 de ago. de 2020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SILVA, Alberto; VIDEIRA, Carlos. UML metodologias e ferramentas CASE. Lisboa: Centro Atlântico Ltda, 2001.</a:t>
            </a:r>
          </a:p>
        </p:txBody>
      </p:sp>
    </p:spTree>
    <p:extLst>
      <p:ext uri="{BB962C8B-B14F-4D97-AF65-F5344CB8AC3E}">
        <p14:creationId xmlns:p14="http://schemas.microsoft.com/office/powerpoint/2010/main" val="377435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450392" y="58000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REFERÊNCIAS</a:t>
            </a:r>
            <a:endParaRPr b="1" dirty="0"/>
          </a:p>
        </p:txBody>
      </p:sp>
      <p:sp>
        <p:nvSpPr>
          <p:cNvPr id="3" name="Google Shape;102;p4">
            <a:extLst>
              <a:ext uri="{FF2B5EF4-FFF2-40B4-BE49-F238E27FC236}">
                <a16:creationId xmlns:a16="http://schemas.microsoft.com/office/drawing/2014/main" id="{E0A972D1-2AB0-497B-9AAE-4DDB11067F5F}"/>
              </a:ext>
            </a:extLst>
          </p:cNvPr>
          <p:cNvSpPr txBox="1">
            <a:spLocks/>
          </p:cNvSpPr>
          <p:nvPr/>
        </p:nvSpPr>
        <p:spPr>
          <a:xfrm>
            <a:off x="119019" y="1629239"/>
            <a:ext cx="11476383" cy="522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SILVA, Maurício </a:t>
            </a:r>
            <a:r>
              <a:rPr lang="pt-BR" sz="1900" dirty="0" err="1"/>
              <a:t>Samy</a:t>
            </a:r>
            <a:r>
              <a:rPr lang="pt-BR" sz="1900" dirty="0"/>
              <a:t>. Construindo sites com CSS e (X) HTML: sites controlados por folhas de estilo em cascata. </a:t>
            </a:r>
            <a:r>
              <a:rPr lang="pt-BR" sz="1900" dirty="0" err="1"/>
              <a:t>Novatec</a:t>
            </a:r>
            <a:r>
              <a:rPr lang="pt-BR" sz="1900" dirty="0"/>
              <a:t> Editora, 2007.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SILVA, Maurício </a:t>
            </a:r>
            <a:r>
              <a:rPr lang="pt-BR" sz="1900" dirty="0" err="1"/>
              <a:t>Samy</a:t>
            </a:r>
            <a:r>
              <a:rPr lang="pt-BR" sz="1900" dirty="0"/>
              <a:t>. </a:t>
            </a:r>
            <a:r>
              <a:rPr lang="pt-BR" sz="1900" dirty="0" err="1"/>
              <a:t>JavaScript</a:t>
            </a:r>
            <a:r>
              <a:rPr lang="pt-BR" sz="1900" dirty="0"/>
              <a:t>-Guia do Programador: Guia completo das funcionalidades de linguagem </a:t>
            </a:r>
            <a:r>
              <a:rPr lang="pt-BR" sz="1900" dirty="0" err="1"/>
              <a:t>JavaScript</a:t>
            </a:r>
            <a:r>
              <a:rPr lang="pt-BR" sz="1900" dirty="0"/>
              <a:t>. </a:t>
            </a:r>
            <a:r>
              <a:rPr lang="pt-BR" sz="1900" dirty="0" err="1"/>
              <a:t>Novatec</a:t>
            </a:r>
            <a:r>
              <a:rPr lang="pt-BR" sz="1900" dirty="0"/>
              <a:t> Editora, 2010.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SILVA, Maurício </a:t>
            </a:r>
            <a:r>
              <a:rPr lang="pt-BR" sz="1900" dirty="0" err="1"/>
              <a:t>Samy</a:t>
            </a:r>
            <a:r>
              <a:rPr lang="pt-BR" sz="1900" dirty="0"/>
              <a:t>. </a:t>
            </a:r>
            <a:r>
              <a:rPr lang="pt-BR" sz="1900" dirty="0" err="1"/>
              <a:t>jQuery-A</a:t>
            </a:r>
            <a:r>
              <a:rPr lang="pt-BR" sz="1900" dirty="0"/>
              <a:t> Biblioteca do Programador JavaScript-3ª </a:t>
            </a:r>
            <a:r>
              <a:rPr lang="pt-BR" sz="1900" dirty="0" err="1"/>
              <a:t>Edição:Aprenda</a:t>
            </a:r>
            <a:r>
              <a:rPr lang="pt-BR" sz="1900" dirty="0"/>
              <a:t> a criar efeitos de alto impacto em seu site com a biblioteca </a:t>
            </a:r>
            <a:r>
              <a:rPr lang="pt-BR" sz="1900" dirty="0" err="1"/>
              <a:t>JavaScript</a:t>
            </a:r>
            <a:r>
              <a:rPr lang="pt-BR" sz="1900" dirty="0"/>
              <a:t> mais utilizada pelos desenvolvedores web. </a:t>
            </a:r>
            <a:r>
              <a:rPr lang="pt-BR" sz="1900" dirty="0" err="1"/>
              <a:t>Novatec</a:t>
            </a:r>
            <a:r>
              <a:rPr lang="pt-BR" sz="1900" dirty="0"/>
              <a:t> Editora, 2013.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SOUTO, Mario. O que é front-</a:t>
            </a:r>
            <a:r>
              <a:rPr lang="pt-BR" sz="1900" dirty="0" err="1"/>
              <a:t>end</a:t>
            </a:r>
            <a:r>
              <a:rPr lang="pt-BR" sz="1900" dirty="0"/>
              <a:t> e </a:t>
            </a:r>
            <a:r>
              <a:rPr lang="pt-BR" sz="1900" dirty="0" err="1"/>
              <a:t>back-end</a:t>
            </a:r>
            <a:r>
              <a:rPr lang="pt-BR" sz="1900" dirty="0"/>
              <a:t>? 2019. Disponível em: https://www.alura.com.br/artigos/o-que-e-front-</a:t>
            </a:r>
            <a:r>
              <a:rPr lang="pt-BR" sz="1900" dirty="0" err="1"/>
              <a:t>end</a:t>
            </a:r>
            <a:r>
              <a:rPr lang="pt-BR" sz="1900" dirty="0"/>
              <a:t>-e-</a:t>
            </a:r>
            <a:r>
              <a:rPr lang="pt-BR" sz="1900" dirty="0" err="1"/>
              <a:t>back</a:t>
            </a:r>
            <a:r>
              <a:rPr lang="pt-BR" sz="1900" dirty="0"/>
              <a:t>-end. Acesso em: 21 de ago. 2022.</a:t>
            </a:r>
          </a:p>
        </p:txBody>
      </p:sp>
    </p:spTree>
    <p:extLst>
      <p:ext uri="{BB962C8B-B14F-4D97-AF65-F5344CB8AC3E}">
        <p14:creationId xmlns:p14="http://schemas.microsoft.com/office/powerpoint/2010/main" val="181222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1343861" y="2904382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OBRIGADO!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6100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1291365" y="132135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CONTEXTUALIZAÇÃO</a:t>
            </a:r>
            <a:endParaRPr b="1" dirty="0"/>
          </a:p>
        </p:txBody>
      </p:sp>
      <p:pic>
        <p:nvPicPr>
          <p:cNvPr id="2" name="Google Shape;114;p5">
            <a:extLst>
              <a:ext uri="{FF2B5EF4-FFF2-40B4-BE49-F238E27FC236}">
                <a16:creationId xmlns:a16="http://schemas.microsoft.com/office/drawing/2014/main" id="{5D1D24CE-DFA3-CD1E-57B4-BD484009A7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1365" y="3349038"/>
            <a:ext cx="10182225" cy="246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729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CONTEXTUALIZAÇÃO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A54404-E76E-C3D7-FC6A-0938BAA6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83" y="2319323"/>
            <a:ext cx="10798476" cy="4198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CONTEXTUALIZAÇÃO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BB395C-40E3-4B0D-9922-3479DB00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55" y="2310021"/>
            <a:ext cx="10522324" cy="3997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1495689" y="1162918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dirty="0"/>
              <a:t>OBJETIVOS</a:t>
            </a:r>
            <a:endParaRPr dirty="0"/>
          </a:p>
        </p:txBody>
      </p:sp>
      <p:sp>
        <p:nvSpPr>
          <p:cNvPr id="102" name="Google Shape;102;p4"/>
          <p:cNvSpPr txBox="1">
            <a:spLocks noGrp="1"/>
          </p:cNvSpPr>
          <p:nvPr>
            <p:ph type="body" idx="1"/>
          </p:nvPr>
        </p:nvSpPr>
        <p:spPr>
          <a:xfrm>
            <a:off x="403104" y="2605156"/>
            <a:ext cx="11476383" cy="11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1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b="1" dirty="0"/>
              <a:t>Objetivo Geral:</a:t>
            </a:r>
          </a:p>
          <a:p>
            <a:pPr lvl="1" indent="-4572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Apresentar uma solução Web para Gerenciamento de Núcleos de Inovação Tecnológica Denominada GNIT que busca otimizar e automatizar os processos referentes às propriedades intelectuais sob sua tutela. </a:t>
            </a:r>
          </a:p>
          <a:p>
            <a:pPr marL="457200" lvl="1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pt-BR" dirty="0"/>
          </a:p>
          <a:p>
            <a:pPr marL="457200" lvl="1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4" name="Google Shape;102;p4">
            <a:extLst>
              <a:ext uri="{FF2B5EF4-FFF2-40B4-BE49-F238E27FC236}">
                <a16:creationId xmlns:a16="http://schemas.microsoft.com/office/drawing/2014/main" id="{F8EE561A-A121-4DD5-BFE4-13BC006870FA}"/>
              </a:ext>
            </a:extLst>
          </p:cNvPr>
          <p:cNvSpPr txBox="1">
            <a:spLocks/>
          </p:cNvSpPr>
          <p:nvPr/>
        </p:nvSpPr>
        <p:spPr>
          <a:xfrm>
            <a:off x="403104" y="3786809"/>
            <a:ext cx="11476383" cy="298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lvl="1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pt-BR" sz="1900" b="1" dirty="0"/>
              <a:t>Objetivo Específico: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Submeter artigo a uma revista da área com </a:t>
            </a:r>
            <a:r>
              <a:rPr lang="pt-BR" sz="1900" dirty="0" err="1"/>
              <a:t>Qualis</a:t>
            </a:r>
            <a:r>
              <a:rPr lang="pt-BR" sz="1900" dirty="0"/>
              <a:t> CAPES, sobre Prospecção tecnológica de programas de computador destinados a governança de Núcleos de Inovação Tecnológica;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Encaminhar o Sistema Web GNIT para registro de programa de computador no INPI;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Disponibilizar a versão Alpha do sistema Web para que seja utilizado e homologado no dia a dia pelo Núcleo de Inovação Tecnológica do Instituto Federal de Alagoas (IFAL);</a:t>
            </a:r>
          </a:p>
          <a:p>
            <a:pPr marL="800100" lvl="1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900" dirty="0"/>
              <a:t>Participar de mesa redonda com o objetivo de discutir uma futura divulgação e possível comercialização da aplicação Web.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1450392" y="1112664"/>
            <a:ext cx="929121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ckwell"/>
              <a:buNone/>
            </a:pPr>
            <a:r>
              <a:rPr lang="pt-BR" b="1" dirty="0"/>
              <a:t>DESENVOLVIMENTO GNIT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3AF7E3-7383-401B-B586-A7175E1E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21" y="2070909"/>
            <a:ext cx="85725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0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1745</Words>
  <Application>Microsoft Office PowerPoint</Application>
  <PresentationFormat>Widescreen</PresentationFormat>
  <Paragraphs>99</Paragraphs>
  <Slides>49</Slides>
  <Notes>49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3" baseType="lpstr">
      <vt:lpstr>Arial</vt:lpstr>
      <vt:lpstr>Calibri</vt:lpstr>
      <vt:lpstr>Rockwell</vt:lpstr>
      <vt:lpstr>Tema do Office</vt:lpstr>
      <vt:lpstr>Universidade Federal de Alagoas Programa de Pós-Graduação em Propriedade Intelectual e Transferência de Tecnologia para Inovação  </vt:lpstr>
      <vt:lpstr>CONTEXTUALIZAÇÃO</vt:lpstr>
      <vt:lpstr>CONTEXTUALIZAÇÃO</vt:lpstr>
      <vt:lpstr>CONTEXTUALIZAÇÃO</vt:lpstr>
      <vt:lpstr>CONTEXTUALIZAÇÃO</vt:lpstr>
      <vt:lpstr>CONTEXTUALIZAÇÃO</vt:lpstr>
      <vt:lpstr>CONTEXTUALIZAÇÃO</vt:lpstr>
      <vt:lpstr>OBJETIVOS</vt:lpstr>
      <vt:lpstr>DESENVOLVIMENTO GNIT</vt:lpstr>
      <vt:lpstr>FRONTEND</vt:lpstr>
      <vt:lpstr>FRONTEND - HTML</vt:lpstr>
      <vt:lpstr>FRONTEND - CSS</vt:lpstr>
      <vt:lpstr>FRONTEND - JAVASCRIPT</vt:lpstr>
      <vt:lpstr>FRONTEND - JAVASCRIPT</vt:lpstr>
      <vt:lpstr>FRONTEND - JAVASCRIPT</vt:lpstr>
      <vt:lpstr>FRONTEND - JAVASCRIPT</vt:lpstr>
      <vt:lpstr>FRONTEND - BOOTSTRAP</vt:lpstr>
      <vt:lpstr>FRONTEND - BOOTSTRAP</vt:lpstr>
      <vt:lpstr>BACKEND - PHP</vt:lpstr>
      <vt:lpstr>BACKEND - PHP</vt:lpstr>
      <vt:lpstr>BACKEND - PHP</vt:lpstr>
      <vt:lpstr>BACKEND - PHP</vt:lpstr>
      <vt:lpstr>Banco de Dados</vt:lpstr>
      <vt:lpstr>GNIT – Visão Geral do Sistema</vt:lpstr>
      <vt:lpstr>Gestão de Acesso ao Sistema</vt:lpstr>
      <vt:lpstr>Gestão de Acesso ao Sistema</vt:lpstr>
      <vt:lpstr>Gestão de Acesso ao Sistema</vt:lpstr>
      <vt:lpstr>Gestão de Acesso ao Sistema</vt:lpstr>
      <vt:lpstr>Gestão de Acesso ao Sistema</vt:lpstr>
      <vt:lpstr>Gestão de Acesso ao Sistema</vt:lpstr>
      <vt:lpstr>Gestão de Propriedades Intelectuais</vt:lpstr>
      <vt:lpstr>Gestão de Propriedades Intelectuais</vt:lpstr>
      <vt:lpstr>Gestão de Propriedades Intelectuais</vt:lpstr>
      <vt:lpstr>Gestão de Propriedades Intelectuais</vt:lpstr>
      <vt:lpstr>Gestão de Propriedades Intelectuais</vt:lpstr>
      <vt:lpstr>Gestão de Propriedades Intelectuais</vt:lpstr>
      <vt:lpstr>Gestão de Propriedades Intelectuais</vt:lpstr>
      <vt:lpstr>Gestão de Propriedades Intelectuais</vt:lpstr>
      <vt:lpstr>Gestão de Notificação – Revista INPI</vt:lpstr>
      <vt:lpstr>Gestão de Notificação</vt:lpstr>
      <vt:lpstr>RESULTADOS ESPERADOS</vt:lpstr>
      <vt:lpstr>CONSIDERAÇÕES FINAIS</vt:lpstr>
      <vt:lpstr>CRONOGRAMA</vt:lpstr>
      <vt:lpstr>REFERÊNCIAS</vt:lpstr>
      <vt:lpstr>REFERÊNCIAS</vt:lpstr>
      <vt:lpstr>REFERÊNCIAS</vt:lpstr>
      <vt:lpstr>REFERÊNCIAS</vt:lpstr>
      <vt:lpstr>REFERÊNCIAS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Federal de Alagoas Programa de Pós-Graduação em Propriedade Intelectual e Transferência de Tecnologia para Inovação</dc:title>
  <dc:creator>Dan</dc:creator>
  <cp:lastModifiedBy>Danillo</cp:lastModifiedBy>
  <cp:revision>4</cp:revision>
  <dcterms:created xsi:type="dcterms:W3CDTF">2020-08-13T13:05:57Z</dcterms:created>
  <dcterms:modified xsi:type="dcterms:W3CDTF">2022-09-14T17:05:20Z</dcterms:modified>
</cp:coreProperties>
</file>